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5" r:id="rId10"/>
    <p:sldId id="263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EFB98-0921-40DB-ABD5-977EDEC2D386}" v="613" dt="2023-03-01T16:32:59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83" d="100"/>
          <a:sy n="83" d="100"/>
        </p:scale>
        <p:origin x="9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859280"/>
            <a:ext cx="8534400" cy="12954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12192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429000"/>
            <a:ext cx="85344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F98AA868-8872-43E4-8C98-D34DABD1FD38}" type="datetimeFigureOut">
              <a:rPr lang="pl-PL" smtClean="0"/>
              <a:t>08.03.2023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438401"/>
            <a:ext cx="8534400" cy="3048001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92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00" y="3410268"/>
            <a:ext cx="83312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00" y="1503680"/>
            <a:ext cx="83312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828800" y="2438400"/>
            <a:ext cx="4165600" cy="3124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6197600" y="2438400"/>
            <a:ext cx="4165600" cy="3124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828800" y="2819400"/>
            <a:ext cx="4165600" cy="2743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7600" y="2819400"/>
            <a:ext cx="4165600" cy="2743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362201"/>
            <a:ext cx="4167717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359152"/>
            <a:ext cx="4169833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08.03.2023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08.03.2023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2" y="1676400"/>
            <a:ext cx="37591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2" y="2275840"/>
            <a:ext cx="37591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828800" y="1676400"/>
            <a:ext cx="4368800" cy="3505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950720" y="1847088"/>
            <a:ext cx="4120896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0" y="1676400"/>
            <a:ext cx="37592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0" y="1905000"/>
            <a:ext cx="39624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0" y="2276856"/>
            <a:ext cx="37592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209041"/>
            <a:ext cx="1727200" cy="43180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27200" y="1219200"/>
            <a:ext cx="6908800" cy="4267201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08.03.2023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295400"/>
            <a:ext cx="85344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057401"/>
            <a:ext cx="85344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406400" y="6356351"/>
            <a:ext cx="28448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08.03.2023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962400" y="6356351"/>
            <a:ext cx="426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900160" y="636422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>
                <a:latin typeface="Algerian" panose="04020705040A02060702" pitchFamily="82" charset="0"/>
                <a:cs typeface="Calibri Light"/>
              </a:rPr>
              <a:t>Jednostki </a:t>
            </a:r>
            <a:r>
              <a:rPr lang="pl-PL" dirty="0" smtClean="0">
                <a:latin typeface="Algerian" panose="04020705040A02060702" pitchFamily="82" charset="0"/>
                <a:cs typeface="Calibri Light"/>
              </a:rPr>
              <a:t>długości dawniej </a:t>
            </a:r>
            <a:r>
              <a:rPr lang="pl-PL" dirty="0">
                <a:latin typeface="Algerian" panose="04020705040A02060702" pitchFamily="82" charset="0"/>
                <a:cs typeface="Calibri Light"/>
              </a:rPr>
              <a:t>i dziś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27F42E-DF12-C863-E4A6-3FC52D032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604" y="848131"/>
            <a:ext cx="10515600" cy="1325563"/>
          </a:xfrm>
        </p:spPr>
        <p:txBody>
          <a:bodyPr/>
          <a:lstStyle/>
          <a:p>
            <a:pPr algn="ctr"/>
            <a:r>
              <a:rPr lang="pl-PL" dirty="0">
                <a:latin typeface="Algerian" panose="04020705040A02060702" pitchFamily="82" charset="0"/>
                <a:cs typeface="Calibri Light"/>
              </a:rPr>
              <a:t>Stare </a:t>
            </a:r>
            <a:r>
              <a:rPr lang="pl-PL" dirty="0" smtClean="0">
                <a:latin typeface="Algerian" panose="04020705040A02060702" pitchFamily="82" charset="0"/>
                <a:cs typeface="Calibri Light"/>
              </a:rPr>
              <a:t>jednostki:</a:t>
            </a:r>
            <a:br>
              <a:rPr lang="pl-PL" dirty="0" smtClean="0">
                <a:latin typeface="Algerian" panose="04020705040A02060702" pitchFamily="82" charset="0"/>
                <a:cs typeface="Calibri Light"/>
              </a:rPr>
            </a:br>
            <a:r>
              <a:rPr lang="pl-PL" sz="2800" i="1" dirty="0" smtClean="0">
                <a:latin typeface="Algerian" panose="04020705040A02060702" pitchFamily="82" charset="0"/>
                <a:cs typeface="Calibri Light"/>
              </a:rPr>
              <a:t>stopa</a:t>
            </a:r>
            <a:r>
              <a:rPr lang="pl-PL" sz="2800" i="1" dirty="0">
                <a:latin typeface="Algerian" panose="04020705040A02060702" pitchFamily="82" charset="0"/>
                <a:cs typeface="Calibri Light"/>
              </a:rPr>
              <a:t>, </a:t>
            </a:r>
            <a:r>
              <a:rPr lang="pl-PL" sz="2800" i="1" dirty="0" smtClean="0">
                <a:latin typeface="Algerian" panose="04020705040A02060702" pitchFamily="82" charset="0"/>
                <a:cs typeface="Calibri Light"/>
              </a:rPr>
              <a:t>krok, łokieć</a:t>
            </a:r>
            <a:endParaRPr lang="pl-PL" sz="2800" i="1" dirty="0">
              <a:latin typeface="Algerian" panose="04020705040A02060702" pitchFamily="82" charset="0"/>
            </a:endParaRPr>
          </a:p>
        </p:txBody>
      </p:sp>
      <p:pic>
        <p:nvPicPr>
          <p:cNvPr id="4" name="Obraz 4" descr="Obraz zawierający tekst, tablica suchościerna&#10;&#10;Opis wygenerowany automatycznie">
            <a:extLst>
              <a:ext uri="{FF2B5EF4-FFF2-40B4-BE49-F238E27FC236}">
                <a16:creationId xmlns:a16="http://schemas.microsoft.com/office/drawing/2014/main" id="{F1990C3E-6F2E-9EAE-D963-4C3FB77E6D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9765" y="3209673"/>
            <a:ext cx="3110536" cy="2244071"/>
          </a:xfrm>
        </p:spPr>
      </p:pic>
      <p:pic>
        <p:nvPicPr>
          <p:cNvPr id="5" name="Obraz 5" descr="Obraz zawierający osoba, mężczyzna, spodnie&#10;&#10;Opis wygenerowany automatycznie">
            <a:extLst>
              <a:ext uri="{FF2B5EF4-FFF2-40B4-BE49-F238E27FC236}">
                <a16:creationId xmlns:a16="http://schemas.microsoft.com/office/drawing/2014/main" id="{6EED3459-25F4-8543-BF01-0F7598F7C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864" y="3209673"/>
            <a:ext cx="3133938" cy="2211414"/>
          </a:xfrm>
          <a:prstGeom prst="rect">
            <a:avLst/>
          </a:prstGeom>
        </p:spPr>
      </p:pic>
      <p:pic>
        <p:nvPicPr>
          <p:cNvPr id="6" name="Obraz 6" descr="Obraz zawierający osoba&#10;&#10;Opis wygenerowany automatycznie">
            <a:extLst>
              <a:ext uri="{FF2B5EF4-FFF2-40B4-BE49-F238E27FC236}">
                <a16:creationId xmlns:a16="http://schemas.microsoft.com/office/drawing/2014/main" id="{2A7EDC79-1B90-B34A-BDEC-3A21BA5B6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5401" y="3209673"/>
            <a:ext cx="2840249" cy="216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24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45F353-A235-A379-8CB6-64439E2FC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7266" y="1456267"/>
            <a:ext cx="8534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>
                <a:latin typeface="Algerian" panose="04020705040A02060702" pitchFamily="82" charset="0"/>
                <a:cs typeface="Calibri Light"/>
              </a:rPr>
              <a:t>Stopa-stara jednostka rzymska mierzyła najczęściej 30cm</a:t>
            </a:r>
            <a:endParaRPr lang="pl-PL" dirty="0">
              <a:latin typeface="Algerian" panose="04020705040A02060702" pitchFamily="82" charset="0"/>
            </a:endParaRPr>
          </a:p>
        </p:txBody>
      </p:sp>
      <p:pic>
        <p:nvPicPr>
          <p:cNvPr id="4" name="Obraz 4" descr="Obraz zawierający osoba, odzież, wewnątrz, stopy&#10;&#10;Opis wygenerowany automatycznie">
            <a:extLst>
              <a:ext uri="{FF2B5EF4-FFF2-40B4-BE49-F238E27FC236}">
                <a16:creationId xmlns:a16="http://schemas.microsoft.com/office/drawing/2014/main" id="{117205BC-4034-40DB-D1DE-B80D61764F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3557" y="2672677"/>
            <a:ext cx="4227419" cy="2652432"/>
          </a:xfrm>
        </p:spPr>
      </p:pic>
      <p:pic>
        <p:nvPicPr>
          <p:cNvPr id="5" name="Obraz 5" descr="Obraz zawierający osoba, kobieta&#10;&#10;Opis wygenerowany automatycznie">
            <a:extLst>
              <a:ext uri="{FF2B5EF4-FFF2-40B4-BE49-F238E27FC236}">
                <a16:creationId xmlns:a16="http://schemas.microsoft.com/office/drawing/2014/main" id="{8CCAD8B5-2761-33A9-65FC-6C7D22A22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005" y="2644588"/>
            <a:ext cx="3947351" cy="263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0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25C9E3-9049-6F71-6259-7DD05774F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717" y="1322294"/>
            <a:ext cx="10462683" cy="1336146"/>
          </a:xfrm>
        </p:spPr>
        <p:txBody>
          <a:bodyPr>
            <a:noAutofit/>
          </a:bodyPr>
          <a:lstStyle/>
          <a:p>
            <a:pPr algn="ctr"/>
            <a:r>
              <a:rPr lang="pl-PL" sz="2800" dirty="0" smtClean="0">
                <a:latin typeface="Algerian" panose="04020705040A02060702" pitchFamily="82" charset="0"/>
                <a:cs typeface="Calibri Light"/>
              </a:rPr>
              <a:t>Krok - </a:t>
            </a:r>
            <a:r>
              <a:rPr lang="pl-PL" sz="2800" dirty="0" err="1" smtClean="0">
                <a:latin typeface="Algerian" panose="04020705040A02060702" pitchFamily="82" charset="0"/>
                <a:cs typeface="Calibri Light"/>
              </a:rPr>
              <a:t>pozaukładowa</a:t>
            </a:r>
            <a:r>
              <a:rPr lang="pl-PL" sz="2800" dirty="0">
                <a:latin typeface="Algerian" panose="04020705040A02060702" pitchFamily="82" charset="0"/>
                <a:cs typeface="Calibri Light"/>
              </a:rPr>
              <a:t> jednostka miary długości, stosowana od starożytności. Mierzyła około 74cm</a:t>
            </a:r>
            <a:endParaRPr lang="pl-PL" sz="2800" dirty="0" err="1">
              <a:latin typeface="Algerian" panose="04020705040A02060702" pitchFamily="82" charset="0"/>
            </a:endParaRPr>
          </a:p>
        </p:txBody>
      </p:sp>
      <p:pic>
        <p:nvPicPr>
          <p:cNvPr id="4" name="Obraz 4" descr="Obraz zawierający osoba, mężczyzna, spodnie&#10;&#10;Opis wygenerowany automatycznie">
            <a:extLst>
              <a:ext uri="{FF2B5EF4-FFF2-40B4-BE49-F238E27FC236}">
                <a16:creationId xmlns:a16="http://schemas.microsoft.com/office/drawing/2014/main" id="{DB65CE8B-E82A-737B-6AA7-4100B5BACF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2715" y="2724825"/>
            <a:ext cx="3739242" cy="2786338"/>
          </a:xfrm>
        </p:spPr>
      </p:pic>
      <p:pic>
        <p:nvPicPr>
          <p:cNvPr id="5" name="Obraz 5" descr="Obraz zawierający tekst, zewnętrzne&#10;&#10;Opis wygenerowany automatycznie">
            <a:extLst>
              <a:ext uri="{FF2B5EF4-FFF2-40B4-BE49-F238E27FC236}">
                <a16:creationId xmlns:a16="http://schemas.microsoft.com/office/drawing/2014/main" id="{E448183A-34A7-17D3-A324-EEC8857D7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715" y="2724825"/>
            <a:ext cx="2710543" cy="2892203"/>
          </a:xfrm>
          <a:prstGeom prst="rect">
            <a:avLst/>
          </a:prstGeom>
        </p:spPr>
      </p:pic>
      <p:pic>
        <p:nvPicPr>
          <p:cNvPr id="6" name="Obraz 6" descr="Obraz zawierający tekst, zewnętrzne&#10;&#10;Opis wygenerowany automatycznie">
            <a:extLst>
              <a:ext uri="{FF2B5EF4-FFF2-40B4-BE49-F238E27FC236}">
                <a16:creationId xmlns:a16="http://schemas.microsoft.com/office/drawing/2014/main" id="{74D22C52-2F06-BBD7-1F29-1BEAED7B7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6635" y="-140746"/>
            <a:ext cx="2743200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5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BD563E-BFEA-97E6-C9E8-2E7DF4FF8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960" y="1503680"/>
            <a:ext cx="10220960" cy="120904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>
                <a:latin typeface="Algerian" panose="04020705040A02060702" pitchFamily="82" charset="0"/>
                <a:cs typeface="Calibri Light"/>
              </a:rPr>
              <a:t>Łokieć - stara </a:t>
            </a:r>
            <a:r>
              <a:rPr lang="pl-PL" dirty="0">
                <a:latin typeface="Algerian" panose="04020705040A02060702" pitchFamily="82" charset="0"/>
                <a:cs typeface="Calibri Light"/>
              </a:rPr>
              <a:t>jednostka używana do mierzenia </a:t>
            </a:r>
            <a:r>
              <a:rPr lang="pl-PL" dirty="0" smtClean="0">
                <a:latin typeface="Algerian" panose="04020705040A02060702" pitchFamily="82" charset="0"/>
                <a:cs typeface="Calibri Light"/>
              </a:rPr>
              <a:t>długości np</a:t>
            </a:r>
            <a:r>
              <a:rPr lang="pl-PL" dirty="0">
                <a:latin typeface="Algerian" panose="04020705040A02060702" pitchFamily="82" charset="0"/>
                <a:cs typeface="Calibri Light"/>
              </a:rPr>
              <a:t>. </a:t>
            </a:r>
            <a:r>
              <a:rPr lang="pl-PL" dirty="0" smtClean="0">
                <a:latin typeface="Algerian" panose="04020705040A02060702" pitchFamily="82" charset="0"/>
                <a:cs typeface="Calibri Light"/>
              </a:rPr>
              <a:t>ławki, parapetu. </a:t>
            </a:r>
            <a:r>
              <a:rPr lang="pl-PL" dirty="0">
                <a:latin typeface="Algerian" panose="04020705040A02060702" pitchFamily="82" charset="0"/>
                <a:cs typeface="Calibri Light"/>
              </a:rPr>
              <a:t>Mierzyła 42 cm</a:t>
            </a:r>
            <a:endParaRPr lang="pl-PL" dirty="0">
              <a:latin typeface="Algerian" panose="04020705040A02060702" pitchFamily="82" charset="0"/>
            </a:endParaRPr>
          </a:p>
        </p:txBody>
      </p:sp>
      <p:pic>
        <p:nvPicPr>
          <p:cNvPr id="4" name="Obraz 4" descr="Obraz zawierający osoba, ściana, ręka&#10;&#10;Opis wygenerowany automatycznie">
            <a:extLst>
              <a:ext uri="{FF2B5EF4-FFF2-40B4-BE49-F238E27FC236}">
                <a16:creationId xmlns:a16="http://schemas.microsoft.com/office/drawing/2014/main" id="{39FA978B-9AD1-2B2E-FF3B-87C02BDE82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84218" y="2782208"/>
            <a:ext cx="4174906" cy="3129442"/>
          </a:xfrm>
        </p:spPr>
      </p:pic>
    </p:spTree>
    <p:extLst>
      <p:ext uri="{BB962C8B-B14F-4D97-AF65-F5344CB8AC3E}">
        <p14:creationId xmlns:p14="http://schemas.microsoft.com/office/powerpoint/2010/main" val="72700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70BA3F-9F1C-3B70-05D4-7142634B4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35" y="1211993"/>
            <a:ext cx="10515600" cy="1531207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latin typeface="Bauhaus 93" panose="04030905020B02020C02" pitchFamily="82" charset="0"/>
                <a:cs typeface="Calibri Light"/>
              </a:rPr>
              <a:t>Nowe </a:t>
            </a:r>
            <a:r>
              <a:rPr lang="pl-PL" dirty="0" smtClean="0">
                <a:latin typeface="Bauhaus 93" panose="04030905020B02020C02" pitchFamily="82" charset="0"/>
                <a:cs typeface="Calibri Light"/>
              </a:rPr>
              <a:t>jednostki</a:t>
            </a:r>
            <a:br>
              <a:rPr lang="pl-PL" dirty="0" smtClean="0">
                <a:latin typeface="Bauhaus 93" panose="04030905020B02020C02" pitchFamily="82" charset="0"/>
                <a:cs typeface="Calibri Light"/>
              </a:rPr>
            </a:br>
            <a:r>
              <a:rPr lang="pl-PL" dirty="0" smtClean="0">
                <a:latin typeface="Bauhaus 93" panose="04030905020B02020C02" pitchFamily="82" charset="0"/>
                <a:cs typeface="Calibri Light"/>
              </a:rPr>
              <a:t>centymetr    metr	kilometr</a:t>
            </a:r>
            <a:endParaRPr lang="pl-PL" dirty="0">
              <a:latin typeface="Bauhaus 93" panose="04030905020B02020C02" pitchFamily="8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004" y="3035577"/>
            <a:ext cx="2441121" cy="244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5" descr="Obraz zawierający tekst, narzędzie&#10;&#10;Opis wygenerowany automatycznie">
            <a:extLst>
              <a:ext uri="{FF2B5EF4-FFF2-40B4-BE49-F238E27FC236}">
                <a16:creationId xmlns:a16="http://schemas.microsoft.com/office/drawing/2014/main" id="{7984BA44-2FC3-8D64-E9BF-0F77BB4B9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082" y="3051905"/>
            <a:ext cx="3243888" cy="2426330"/>
          </a:xfrm>
          <a:prstGeom prst="rect">
            <a:avLst/>
          </a:prstGeom>
        </p:spPr>
      </p:pic>
      <p:pic>
        <p:nvPicPr>
          <p:cNvPr id="6" name="Obraz 6" descr="Obraz zawierający tekst, czerwony, zewnętrzne, znak&#10;&#10;Opis wygenerowany automatycznie">
            <a:extLst>
              <a:ext uri="{FF2B5EF4-FFF2-40B4-BE49-F238E27FC236}">
                <a16:creationId xmlns:a16="http://schemas.microsoft.com/office/drawing/2014/main" id="{D938B5C4-4D0B-BAF5-654E-A09081214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4748" y="2831470"/>
            <a:ext cx="2743200" cy="264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3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AB72E8-8993-6C10-047C-D46A449ED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307" y="1368879"/>
            <a:ext cx="8534400" cy="685800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Bauhaus 93" panose="04030905020B02020C02" pitchFamily="82" charset="0"/>
                <a:cs typeface="Calibri Light"/>
              </a:rPr>
              <a:t>Cm-centymetrami mierzymy ,np. Bok książki </a:t>
            </a:r>
          </a:p>
        </p:txBody>
      </p:sp>
      <p:pic>
        <p:nvPicPr>
          <p:cNvPr id="4" name="Obraz 4" descr="Obraz zawierający tekst, drewniane, futerał&#10;&#10;Opis wygenerowany automatycznie">
            <a:extLst>
              <a:ext uri="{FF2B5EF4-FFF2-40B4-BE49-F238E27FC236}">
                <a16:creationId xmlns:a16="http://schemas.microsoft.com/office/drawing/2014/main" id="{D4393DE3-C754-5E7D-7F11-3A4C068833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23214" y="2659482"/>
            <a:ext cx="4016341" cy="2674946"/>
          </a:xfrm>
        </p:spPr>
      </p:pic>
      <p:pic>
        <p:nvPicPr>
          <p:cNvPr id="5" name="Obraz 5" descr="Obraz zawierający miarka&#10;&#10;Opis wygenerowany automatycznie">
            <a:extLst>
              <a:ext uri="{FF2B5EF4-FFF2-40B4-BE49-F238E27FC236}">
                <a16:creationId xmlns:a16="http://schemas.microsoft.com/office/drawing/2014/main" id="{5A0B6DAB-94BF-2F7E-4B81-F43CEB824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650" y="2659482"/>
            <a:ext cx="3515861" cy="263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1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828429-20AA-8347-EFE0-C71669898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860623"/>
            <a:ext cx="8534400" cy="685800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Bauhaus 93" panose="04030905020B02020C02" pitchFamily="82" charset="0"/>
                <a:cs typeface="Calibri Light"/>
              </a:rPr>
              <a:t>M-metrami mierzymy np. Bok ściany gdy chcemy policzyć pole pokoju</a:t>
            </a:r>
          </a:p>
        </p:txBody>
      </p:sp>
      <p:pic>
        <p:nvPicPr>
          <p:cNvPr id="4" name="Obraz 4" descr="Obraz zawierający miarka, żółty&#10;&#10;Opis wygenerowany automatycznie">
            <a:extLst>
              <a:ext uri="{FF2B5EF4-FFF2-40B4-BE49-F238E27FC236}">
                <a16:creationId xmlns:a16="http://schemas.microsoft.com/office/drawing/2014/main" id="{CD99867D-A87C-6333-C15D-5D5DC6A3D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0783" y="2970309"/>
            <a:ext cx="2297795" cy="2297795"/>
          </a:xfrm>
        </p:spPr>
      </p:pic>
      <p:pic>
        <p:nvPicPr>
          <p:cNvPr id="5" name="Obraz 5" descr="Obraz zawierający wewnątrz, ściana, podłoże, łóżko&#10;&#10;Opis wygenerowany automatycznie">
            <a:extLst>
              <a:ext uri="{FF2B5EF4-FFF2-40B4-BE49-F238E27FC236}">
                <a16:creationId xmlns:a16="http://schemas.microsoft.com/office/drawing/2014/main" id="{D51DF2EE-036B-5204-F3E9-DCEAC3EA0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494" y="2606796"/>
            <a:ext cx="3971177" cy="283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28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1C9280-C6DA-82DF-6C96-469686E74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0" y="1397000"/>
            <a:ext cx="8534400" cy="685800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latin typeface="Bauhaus 93" panose="04030905020B02020C02" pitchFamily="82" charset="0"/>
                <a:cs typeface="Calibri Light"/>
              </a:rPr>
              <a:t>Km-kilometrami </a:t>
            </a:r>
            <a:r>
              <a:rPr lang="pl-PL" dirty="0">
                <a:latin typeface="Bauhaus 93" panose="04030905020B02020C02" pitchFamily="82" charset="0"/>
                <a:cs typeface="Calibri Light"/>
              </a:rPr>
              <a:t>mierzymy np. Odległość z miasta do miasta</a:t>
            </a:r>
            <a:r>
              <a:rPr lang="pl-PL" dirty="0">
                <a:cs typeface="Calibri Light"/>
              </a:rPr>
              <a:t> </a:t>
            </a:r>
            <a:endParaRPr lang="pl-PL" dirty="0"/>
          </a:p>
        </p:txBody>
      </p:sp>
      <p:pic>
        <p:nvPicPr>
          <p:cNvPr id="4" name="Obraz 4" descr="Obraz zawierający mapa&#10;&#10;Opis wygenerowany automatycznie">
            <a:extLst>
              <a:ext uri="{FF2B5EF4-FFF2-40B4-BE49-F238E27FC236}">
                <a16:creationId xmlns:a16="http://schemas.microsoft.com/office/drawing/2014/main" id="{E33E68BF-D67B-8D40-996C-A7AAF91287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3201" y="2436420"/>
            <a:ext cx="4593002" cy="2961809"/>
          </a:xfrm>
        </p:spPr>
      </p:pic>
      <p:pic>
        <p:nvPicPr>
          <p:cNvPr id="5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629D5A97-D021-5064-0708-CB523D34C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281" y="3197001"/>
            <a:ext cx="4802034" cy="157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0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A69F1C-9721-3EFB-2271-D21E8EC1C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Californian FB" panose="0207040306080B030204" pitchFamily="18" charset="0"/>
                <a:cs typeface="Calibri Light"/>
              </a:rPr>
              <a:t>Dziękujemy za uwagę</a:t>
            </a:r>
            <a:endParaRPr lang="pl-PL" dirty="0" err="1">
              <a:latin typeface="Californian FB" panose="0207040306080B0302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0" y="2438400"/>
            <a:ext cx="4064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540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skluzywny">
  <a:themeElements>
    <a:clrScheme name="Ekskluzywny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Czarny krawat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kskluzywny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56</TotalTime>
  <Words>65</Words>
  <Application>Microsoft Office PowerPoint</Application>
  <PresentationFormat>Panoramiczny</PresentationFormat>
  <Paragraphs>10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8" baseType="lpstr">
      <vt:lpstr>Algerian</vt:lpstr>
      <vt:lpstr>Arial</vt:lpstr>
      <vt:lpstr>Bauhaus 93</vt:lpstr>
      <vt:lpstr>Calibri Light</vt:lpstr>
      <vt:lpstr>Californian FB</vt:lpstr>
      <vt:lpstr>Garamond</vt:lpstr>
      <vt:lpstr>Wingdings</vt:lpstr>
      <vt:lpstr>Ekskluzywny</vt:lpstr>
      <vt:lpstr>Jednostki długości dawniej i dziś</vt:lpstr>
      <vt:lpstr>Stare jednostki: stopa, krok, łokieć</vt:lpstr>
      <vt:lpstr>Stopa-stara jednostka rzymska mierzyła najczęściej 30cm</vt:lpstr>
      <vt:lpstr>Krok - pozaukładowa jednostka miary długości, stosowana od starożytności. Mierzyła około 74cm</vt:lpstr>
      <vt:lpstr>Łokieć - stara jednostka używana do mierzenia długości np. ławki, parapetu. Mierzyła 42 cm</vt:lpstr>
      <vt:lpstr>Nowe jednostki centymetr    metr kilometr</vt:lpstr>
      <vt:lpstr>Cm-centymetrami mierzymy ,np. Bok książki </vt:lpstr>
      <vt:lpstr>M-metrami mierzymy np. Bok ściany gdy chcemy policzyć pole pokoju</vt:lpstr>
      <vt:lpstr>Km-kilometrami mierzymy np. Odległość z miasta do miasta </vt:lpstr>
      <vt:lpstr>Dziękujemy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Dyrektor</dc:creator>
  <cp:lastModifiedBy>Dyrektor</cp:lastModifiedBy>
  <cp:revision>226</cp:revision>
  <dcterms:created xsi:type="dcterms:W3CDTF">2023-03-01T15:09:27Z</dcterms:created>
  <dcterms:modified xsi:type="dcterms:W3CDTF">2023-03-08T12:05:43Z</dcterms:modified>
</cp:coreProperties>
</file>