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9900FF"/>
    <a:srgbClr val="33CC33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4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1-28T15:23:58.458"/>
    </inkml:context>
    <inkml:brush xml:id="br0">
      <inkml:brushProperty name="width" value="0.1" units="cm"/>
      <inkml:brushProperty name="height" value="0.1" units="cm"/>
      <inkml:brushProperty name="color" value="#FF4E00"/>
      <inkml:brushProperty name="inkEffects" value="rainbow"/>
      <inkml:brushProperty name="anchorX" value="-31892.9668"/>
      <inkml:brushProperty name="anchorY" value="-3492.36841"/>
      <inkml:brushProperty name="scaleFactor" value="0.5"/>
    </inkml:brush>
  </inkml:definitions>
  <inkml:trace contextRef="#ctx0" brushRef="#br0">1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DD640A-40B4-2C4B-0FF3-5E9651452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D06427E-0555-E0A8-EF30-E8DD139C2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9EE2A07-C7E9-EBFF-1FB8-06FF8E287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22DB433-93E6-FB5F-B50A-6B831B729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FE5A40-3698-1D4F-C4F5-2AA1F8334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612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566D23-B853-E70B-A95A-79A9E385A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736713-3098-8D9A-8141-C0E3003A8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E979D3-A692-5342-8A6C-7F15CDF91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D19AE73-3D20-DCEE-FFD1-66EB0ABA5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CF6833A-0821-3524-BDBA-E6DF0A725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515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FF18BA-04BF-9E7B-DF1B-366821F3F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1A1554-DD12-AB1A-28F0-E5CAA462B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41396E2-361A-A6D6-F184-8CCCDE94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AA2D8AF-A0C8-17A9-946C-0844650B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21E713-293C-1660-5669-C1C126D2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095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CC58EC-0684-2500-8D8B-CC9956E8A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AEE7D4-2976-4CB3-7BF6-7CE18851F4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8A4D3D5-9B9B-39E9-0BA2-275788822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942620C-3287-7C15-AE33-99262B9F0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3FD91A-D819-884A-BBE4-CFD2D34AB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48DFBA0-6C02-D0F5-0E4F-71A1B14F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791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D73ACD-08D0-66E4-0F8D-ACBC0BDC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362213-A3C4-07E4-CFE8-555983790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2EC3FC2-1F8B-43A4-4C2F-032C39B499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549A0A1-7624-AB76-CDA0-F88D78CA45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419B7E0-3EDC-0659-7A92-3C418BB86B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10FF299-2F2D-5056-2FE2-7E3142EB9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E03C31E0-52EB-99A5-981A-A6923B82A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8C58DF0F-0CAE-B2EA-0940-6DA228EC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0459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7A5728-AC5E-303A-D2DB-BA5B05C43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CAA51B9-474D-57FE-C110-97186B5A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7106C3A-D888-3E0F-14D7-0924D5E2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D10E373-DBE2-3E1F-9965-EFBC0CDA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94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BA4B2F85-E6C3-2305-EBCC-EBED01DB2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D71150-B7B4-5BBF-FAAC-E537E8AF6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1B77E87-1100-4143-2D1F-AB00F644D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462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6AFA74-10C0-1493-EBAE-4E69BB102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99DF15-2978-9252-3E05-6EA54E95D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FFEB590-6529-3E2A-30B8-B542F6D952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2B978B5-446A-10BC-F0D8-DAFE196A4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504E01F-3432-71B5-A424-273D5A71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CBA3C84-D559-9E2B-AC55-78F3FAF52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51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E9534C-9265-0151-E232-CC0EEC5B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166A5FB-F492-2626-C9E5-68A28B251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4A1E3D1-2FBC-C1B8-7C04-C1F854AFC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7981F3C-3398-349F-B91F-2B527B8B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255F15A-D73D-95E6-260F-1B1F24F6A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6C3FCE6-9E39-4106-5092-CB25FBC62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650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0A0B8-A397-431A-1FB0-3C64F31DE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70E2007-BF78-8858-B395-B5FB2C0CF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6435D03-EC42-7979-C2DD-1C14E381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85DE8D6-1E2F-1B14-ADB1-AC9878F33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395195F-335F-E20F-C991-4A0E4F0A0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2648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6897BD9-0BCA-8F25-EC01-0646B2E144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BB01496-5856-538B-91B4-6BC5DAA2D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35493DB-B97C-7E9C-1F63-B1592C59F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86584D8-9B5C-6D06-C0F8-848E1FFA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F6C25BE-CDEC-F403-0001-1064EC5C2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727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76A9D6-7CA1-8620-EEDD-AEE4B8AE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3E33B9A-19F0-AA2F-0EE4-13B36C5EA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FC460F-9FF0-A31A-B8DB-600B3C1117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1C8AC-0320-4D23-AFC9-CDD49C7077E2}" type="datetimeFigureOut">
              <a:rPr lang="pl-PL" smtClean="0"/>
              <a:pPr/>
              <a:t>09.02.2023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A3BFE1-4AEA-398F-971F-48FA6B059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050C2B-32E2-600D-7479-2F592A64F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A1783-8BD8-4DA8-9DBA-4600C7939AE1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73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A63398-5263-F728-0196-7793DE1E6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"/>
            <a:ext cx="9144000" cy="1345473"/>
          </a:xfrm>
        </p:spPr>
        <p:txBody>
          <a:bodyPr>
            <a:normAutofit/>
          </a:bodyPr>
          <a:lstStyle/>
          <a:p>
            <a:r>
              <a:rPr lang="pl-PL" sz="3200" b="1" dirty="0">
                <a:latin typeface="+mn-lt"/>
              </a:rPr>
              <a:t>Urodzinowa</a:t>
            </a:r>
            <a:r>
              <a:rPr lang="pl-PL" sz="3200" b="1" dirty="0"/>
              <a:t> </a:t>
            </a:r>
            <a:r>
              <a:rPr lang="pl-PL" sz="3200" b="1" dirty="0">
                <a:latin typeface="+mn-lt"/>
              </a:rPr>
              <a:t>w</a:t>
            </a:r>
            <a:r>
              <a:rPr lang="pl-PL" sz="3200" b="1" dirty="0" smtClean="0">
                <a:latin typeface="+mn-lt"/>
              </a:rPr>
              <a:t>ycieczka do Energylandii</a:t>
            </a:r>
            <a:endParaRPr lang="pl-PL" sz="3200" b="1" dirty="0">
              <a:latin typeface="+mn-l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318A174-C35D-5671-4935-2A3A9E91B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32856"/>
            <a:ext cx="12432322" cy="5225143"/>
          </a:xfrm>
        </p:spPr>
        <p:txBody>
          <a:bodyPr>
            <a:normAutofit/>
          </a:bodyPr>
          <a:lstStyle/>
          <a:p>
            <a:r>
              <a:rPr lang="pl-PL" sz="2000" b="1" dirty="0">
                <a:latin typeface="arial" panose="020B0604020202020204" pitchFamily="34" charset="0"/>
              </a:rPr>
              <a:t>Trasa do </a:t>
            </a:r>
            <a:r>
              <a:rPr lang="pl-PL" sz="2000" b="1" i="1" dirty="0">
                <a:latin typeface="arial" panose="020B0604020202020204" pitchFamily="34" charset="0"/>
              </a:rPr>
              <a:t> </a:t>
            </a:r>
            <a:r>
              <a:rPr lang="pl-PL" sz="2000" b="1" i="1" dirty="0" smtClean="0">
                <a:latin typeface="arial" panose="020B0604020202020204" pitchFamily="34" charset="0"/>
              </a:rPr>
              <a:t>Rodzinnego Parku Rozrywki w Zatorze </a:t>
            </a:r>
          </a:p>
          <a:p>
            <a:r>
              <a:rPr lang="pl-PL" sz="2000" b="1" i="1" dirty="0" smtClean="0">
                <a:latin typeface="arial" panose="020B0604020202020204" pitchFamily="34" charset="0"/>
              </a:rPr>
              <a:t> </a:t>
            </a:r>
            <a:r>
              <a:rPr lang="pl-PL" sz="1800" b="1" i="0" dirty="0">
                <a:effectLst/>
                <a:latin typeface="arial" panose="020B0604020202020204" pitchFamily="34" charset="0"/>
              </a:rPr>
              <a:t>2 godz. 45 min</a:t>
            </a:r>
            <a:r>
              <a:rPr lang="pl-PL" sz="1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  (239 km) </a:t>
            </a:r>
            <a:r>
              <a:rPr lang="pl-PL" sz="1800" dirty="0" smtClean="0">
                <a:solidFill>
                  <a:srgbClr val="202124"/>
                </a:solidFill>
                <a:latin typeface="arial" panose="020B0604020202020204" pitchFamily="34" charset="0"/>
              </a:rPr>
              <a:t>autostradą</a:t>
            </a:r>
            <a:r>
              <a:rPr lang="pl-PL" sz="1800" b="0" i="0" dirty="0" smtClean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l-PL" sz="18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A4</a:t>
            </a:r>
          </a:p>
          <a:p>
            <a:endParaRPr lang="pl-PL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pl-PL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pl-PL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pl-PL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pl-PL" sz="1800" dirty="0" smtClean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pl-PL" sz="1800" dirty="0" smtClean="0">
                <a:solidFill>
                  <a:srgbClr val="202124"/>
                </a:solidFill>
                <a:latin typeface="arial" panose="020B0604020202020204" pitchFamily="34" charset="0"/>
              </a:rPr>
              <a:t>1km - 5zł </a:t>
            </a:r>
            <a:endParaRPr lang="pl-PL" sz="18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pl-PL" sz="1800" dirty="0">
                <a:solidFill>
                  <a:srgbClr val="202124"/>
                </a:solidFill>
                <a:latin typeface="arial" panose="020B0604020202020204" pitchFamily="34" charset="0"/>
              </a:rPr>
              <a:t>5zł </a:t>
            </a:r>
            <a:r>
              <a:rPr lang="pl-PL" sz="1800" dirty="0" smtClean="0">
                <a:solidFill>
                  <a:srgbClr val="202124"/>
                </a:solidFill>
                <a:latin typeface="arial" panose="020B0604020202020204" pitchFamily="34" charset="0"/>
              </a:rPr>
              <a:t>x239=1195 </a:t>
            </a:r>
            <a:r>
              <a:rPr lang="pl-PL" sz="1800" dirty="0">
                <a:solidFill>
                  <a:srgbClr val="202124"/>
                </a:solidFill>
                <a:latin typeface="arial" panose="020B0604020202020204" pitchFamily="34" charset="0"/>
              </a:rPr>
              <a:t>zł </a:t>
            </a:r>
          </a:p>
          <a:p>
            <a:r>
              <a:rPr lang="pl-PL" sz="1800" dirty="0">
                <a:solidFill>
                  <a:srgbClr val="202124"/>
                </a:solidFill>
                <a:latin typeface="arial" panose="020B0604020202020204" pitchFamily="34" charset="0"/>
              </a:rPr>
              <a:t>Wynajęcie transportu osobowego dla </a:t>
            </a:r>
            <a:r>
              <a:rPr lang="pl-PL" sz="1800" dirty="0">
                <a:latin typeface="arial" panose="020B0604020202020204" pitchFamily="34" charset="0"/>
              </a:rPr>
              <a:t>12 osób </a:t>
            </a:r>
            <a:r>
              <a:rPr lang="pl-PL" sz="1800" dirty="0" smtClean="0">
                <a:latin typeface="arial" panose="020B0604020202020204" pitchFamily="34" charset="0"/>
              </a:rPr>
              <a:t>do parku w Zatorze w jedną </a:t>
            </a:r>
            <a:r>
              <a:rPr lang="pl-PL" sz="1800" dirty="0">
                <a:latin typeface="arial" panose="020B0604020202020204" pitchFamily="34" charset="0"/>
              </a:rPr>
              <a:t>stronę </a:t>
            </a:r>
            <a:r>
              <a:rPr lang="pl-PL" sz="1800" dirty="0" smtClean="0">
                <a:latin typeface="arial" panose="020B0604020202020204" pitchFamily="34" charset="0"/>
              </a:rPr>
              <a:t> </a:t>
            </a:r>
            <a:r>
              <a:rPr lang="pl-PL" sz="1800" dirty="0">
                <a:latin typeface="arial" panose="020B0604020202020204" pitchFamily="34" charset="0"/>
              </a:rPr>
              <a:t>-1195zł</a:t>
            </a:r>
            <a:endParaRPr lang="pl-PL" sz="18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r>
              <a:rPr lang="pl-PL" sz="1800" dirty="0">
                <a:solidFill>
                  <a:srgbClr val="202124"/>
                </a:solidFill>
                <a:latin typeface="arial" panose="020B0604020202020204" pitchFamily="34" charset="0"/>
              </a:rPr>
              <a:t>1195zł x 2=2390zł</a:t>
            </a:r>
          </a:p>
          <a:p>
            <a:r>
              <a:rPr lang="pl-PL" sz="1800" dirty="0">
                <a:solidFill>
                  <a:srgbClr val="202124"/>
                </a:solidFill>
                <a:latin typeface="arial" panose="020B0604020202020204" pitchFamily="34" charset="0"/>
              </a:rPr>
              <a:t>Wynajęcie transportu osobowego dla 12 osób do </a:t>
            </a:r>
            <a:r>
              <a:rPr lang="pl-PL" sz="1800" dirty="0" smtClean="0">
                <a:solidFill>
                  <a:srgbClr val="202124"/>
                </a:solidFill>
                <a:latin typeface="arial" panose="020B0604020202020204" pitchFamily="34" charset="0"/>
              </a:rPr>
              <a:t>parku w Zatorze   -2390zł</a:t>
            </a:r>
            <a:endParaRPr lang="pl-PL" sz="1800" dirty="0">
              <a:solidFill>
                <a:srgbClr val="202124"/>
              </a:solidFill>
              <a:latin typeface="arial" panose="020B0604020202020204" pitchFamily="34" charset="0"/>
            </a:endParaRPr>
          </a:p>
          <a:p>
            <a:endParaRPr lang="pl-PL" dirty="0">
              <a:latin typeface="arial" panose="020B0604020202020204" pitchFamily="34" charset="0"/>
            </a:endParaRPr>
          </a:p>
        </p:txBody>
      </p:sp>
      <p:pic>
        <p:nvPicPr>
          <p:cNvPr id="1028" name="Picture 4" descr="STARY SAMOCHÓD .... BUS ... 12098186591 - Allegro.pl">
            <a:extLst>
              <a:ext uri="{FF2B5EF4-FFF2-40B4-BE49-F238E27FC236}">
                <a16:creationId xmlns:a16="http://schemas.microsoft.com/office/drawing/2014/main" id="{86FA2DD7-B04D-798F-31FE-11907F50F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66" y="666207"/>
            <a:ext cx="2401557" cy="2135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apa z: Giedlarowa do: Zator">
            <a:extLst>
              <a:ext uri="{FF2B5EF4-FFF2-40B4-BE49-F238E27FC236}">
                <a16:creationId xmlns:a16="http://schemas.microsoft.com/office/drawing/2014/main" id="{F9B0DB74-AFA1-BAA6-0C48-48C8AD75D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5" y="2704010"/>
            <a:ext cx="7989048" cy="193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akie autobusy kiedyś jeździły po polskich miastach [ZDJĘCIA ARCHIWALNE]:  Drogi - Inżynieria.com">
            <a:extLst>
              <a:ext uri="{FF2B5EF4-FFF2-40B4-BE49-F238E27FC236}">
                <a16:creationId xmlns:a16="http://schemas.microsoft.com/office/drawing/2014/main" id="{5FCF0FEF-52AF-3528-2837-B03D27710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208" y="3176830"/>
            <a:ext cx="2461845" cy="144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Zator - Strona poświęcona Dolinie Karpia">
            <a:extLst>
              <a:ext uri="{FF2B5EF4-FFF2-40B4-BE49-F238E27FC236}">
                <a16:creationId xmlns:a16="http://schemas.microsoft.com/office/drawing/2014/main" id="{C0F07301-69FD-7265-055D-AB49FA070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5025" y="774270"/>
            <a:ext cx="2188301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58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B1BE0C-0CB1-F071-26A4-0E3CB10A3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487"/>
            <a:ext cx="10515600" cy="857006"/>
          </a:xfrm>
        </p:spPr>
        <p:txBody>
          <a:bodyPr/>
          <a:lstStyle/>
          <a:p>
            <a:r>
              <a:rPr lang="pl-PL" dirty="0"/>
              <a:t>                         </a:t>
            </a:r>
            <a:r>
              <a:rPr lang="pl-PL" b="1" dirty="0">
                <a:solidFill>
                  <a:srgbClr val="3333CC"/>
                </a:solidFill>
              </a:rPr>
              <a:t>Energylandia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FE8182-0DDD-F72D-3CA7-A0F5E5B77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1791" y="1037493"/>
            <a:ext cx="6881822" cy="5866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>
                <a:solidFill>
                  <a:srgbClr val="9900FF"/>
                </a:solidFill>
              </a:rPr>
              <a:t>1 </a:t>
            </a:r>
            <a:r>
              <a:rPr lang="pl-PL" sz="2000" dirty="0" smtClean="0">
                <a:solidFill>
                  <a:srgbClr val="9900FF"/>
                </a:solidFill>
              </a:rPr>
              <a:t>bilet ulgowy - 129zł </a:t>
            </a:r>
            <a:endParaRPr lang="pl-PL" sz="2000" dirty="0">
              <a:solidFill>
                <a:srgbClr val="9900FF"/>
              </a:solidFill>
            </a:endParaRPr>
          </a:p>
          <a:p>
            <a:pPr marL="0" indent="0">
              <a:buNone/>
            </a:pPr>
            <a:r>
              <a:rPr lang="pl-PL" sz="2000" dirty="0">
                <a:solidFill>
                  <a:srgbClr val="9900FF"/>
                </a:solidFill>
              </a:rPr>
              <a:t>129zł x 10=1290zł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9900FF"/>
                </a:solidFill>
              </a:rPr>
              <a:t>Bilety  ulgowe dla 10 dzieci </a:t>
            </a:r>
            <a:r>
              <a:rPr lang="pl-PL" sz="2000" dirty="0" smtClean="0">
                <a:solidFill>
                  <a:srgbClr val="9900FF"/>
                </a:solidFill>
              </a:rPr>
              <a:t>-  </a:t>
            </a:r>
            <a:r>
              <a:rPr lang="pl-PL" sz="2000" dirty="0">
                <a:solidFill>
                  <a:srgbClr val="9900FF"/>
                </a:solidFill>
              </a:rPr>
              <a:t>1290 zł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3333CC"/>
                </a:solidFill>
              </a:rPr>
              <a:t>1 bilet </a:t>
            </a:r>
            <a:r>
              <a:rPr lang="pl-PL" sz="2000" dirty="0" smtClean="0">
                <a:solidFill>
                  <a:srgbClr val="3333CC"/>
                </a:solidFill>
              </a:rPr>
              <a:t>normalny - 179zł</a:t>
            </a:r>
            <a:endParaRPr lang="pl-PL" sz="2000" dirty="0">
              <a:solidFill>
                <a:srgbClr val="3333CC"/>
              </a:solidFill>
            </a:endParaRPr>
          </a:p>
          <a:p>
            <a:pPr marL="0" indent="0">
              <a:buNone/>
            </a:pPr>
            <a:r>
              <a:rPr lang="pl-PL" sz="2000" dirty="0" smtClean="0">
                <a:solidFill>
                  <a:srgbClr val="3333CC"/>
                </a:solidFill>
              </a:rPr>
              <a:t>179zł </a:t>
            </a:r>
            <a:r>
              <a:rPr lang="pl-PL" sz="2000" dirty="0">
                <a:solidFill>
                  <a:srgbClr val="3333CC"/>
                </a:solidFill>
              </a:rPr>
              <a:t>x 2 </a:t>
            </a:r>
            <a:r>
              <a:rPr lang="pl-PL" sz="2000" dirty="0" smtClean="0">
                <a:solidFill>
                  <a:srgbClr val="3333CC"/>
                </a:solidFill>
              </a:rPr>
              <a:t>=358zł</a:t>
            </a:r>
            <a:endParaRPr lang="pl-PL" sz="2000" dirty="0"/>
          </a:p>
          <a:p>
            <a:pPr marL="0" indent="0">
              <a:buNone/>
            </a:pPr>
            <a:r>
              <a:rPr lang="pl-PL" sz="2000" dirty="0">
                <a:solidFill>
                  <a:srgbClr val="3333CC"/>
                </a:solidFill>
              </a:rPr>
              <a:t>Bilety normalne dla 2 </a:t>
            </a:r>
            <a:r>
              <a:rPr lang="pl-PL" sz="2000" dirty="0" smtClean="0">
                <a:solidFill>
                  <a:srgbClr val="3333CC"/>
                </a:solidFill>
              </a:rPr>
              <a:t>osób dorosłych -  358zł</a:t>
            </a:r>
            <a:endParaRPr lang="pl-PL" sz="2000" dirty="0">
              <a:solidFill>
                <a:srgbClr val="3333CC"/>
              </a:solidFill>
            </a:endParaRP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                                                        </a:t>
            </a:r>
          </a:p>
        </p:txBody>
      </p:sp>
      <p:pic>
        <p:nvPicPr>
          <p:cNvPr id="3074" name="Picture 2" descr="Energylandia, Zator - pierwszy weekend [ENERGYLANDIA ATRAKCJE, CENY BILETÓW,  MAPA, PROMOCJE] | Dziennik Zachodni">
            <a:extLst>
              <a:ext uri="{FF2B5EF4-FFF2-40B4-BE49-F238E27FC236}">
                <a16:creationId xmlns:a16="http://schemas.microsoft.com/office/drawing/2014/main" id="{CD79FA0A-0A3C-65A4-A9F9-F551D9E0E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614" y="-10624"/>
            <a:ext cx="2608385" cy="239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nergyLandia - Prosimy zapoznać się z nowym cennikiem ważnym od dnia  14.08.2014 Dodaliśmy nowe ulgi dla kobiet w ciąży, które za okazaniem  książeczki ciąży wchodzą za darmo do naszego parku. | Facebook">
            <a:extLst>
              <a:ext uri="{FF2B5EF4-FFF2-40B4-BE49-F238E27FC236}">
                <a16:creationId xmlns:a16="http://schemas.microsoft.com/office/drawing/2014/main" id="{50E12348-9D57-A406-3108-08DCF9C11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615" y="2398101"/>
            <a:ext cx="2608384" cy="442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ilety indywidualne - ENERGYLANDIA - Rodzinny Park Rozrywki w Zatorze">
            <a:extLst>
              <a:ext uri="{FF2B5EF4-FFF2-40B4-BE49-F238E27FC236}">
                <a16:creationId xmlns:a16="http://schemas.microsoft.com/office/drawing/2014/main" id="{1A6B9308-C4DC-CD83-21F7-789BF6C09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735" y="-10625"/>
            <a:ext cx="2831123" cy="3033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Bilety indywidualne - ENERGYLANDIA - Rodzinny Park Rozrywki w Zatorze">
            <a:extLst>
              <a:ext uri="{FF2B5EF4-FFF2-40B4-BE49-F238E27FC236}">
                <a16:creationId xmlns:a16="http://schemas.microsoft.com/office/drawing/2014/main" id="{246F3C6D-10B9-8323-CC14-B037CC445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735" y="3022720"/>
            <a:ext cx="2831123" cy="383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EnergyLandia - Kolejny z Roller Coasterów - dostępny w... | Facebook">
            <a:extLst>
              <a:ext uri="{FF2B5EF4-FFF2-40B4-BE49-F238E27FC236}">
                <a16:creationId xmlns:a16="http://schemas.microsoft.com/office/drawing/2014/main" id="{F0A34B16-2555-4B38-E765-2E0AC6A79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791" y="3670664"/>
            <a:ext cx="6881822" cy="336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39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69B8BD-4016-0678-E003-8BEDD29DA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935" y="1"/>
            <a:ext cx="6755057" cy="914400"/>
          </a:xfrm>
        </p:spPr>
        <p:txBody>
          <a:bodyPr/>
          <a:lstStyle/>
          <a:p>
            <a:r>
              <a:rPr lang="pl-PL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     </a:t>
            </a:r>
            <a:r>
              <a:rPr lang="pl-PL" sz="2800" dirty="0">
                <a:solidFill>
                  <a:srgbClr val="00B050"/>
                </a:solidFill>
              </a:rPr>
              <a:t>Obiad w </a:t>
            </a:r>
            <a:r>
              <a:rPr lang="pl-PL" sz="2800" dirty="0" smtClean="0">
                <a:solidFill>
                  <a:srgbClr val="00B050"/>
                </a:solidFill>
              </a:rPr>
              <a:t>Energylandii</a:t>
            </a:r>
            <a:endParaRPr lang="pl-PL" sz="2800" dirty="0">
              <a:solidFill>
                <a:srgbClr val="00B05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053CFE8-1288-D7CC-6B17-E574A13FE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4936" y="496390"/>
            <a:ext cx="6406630" cy="6084276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pl-PL" sz="7100" dirty="0">
                <a:solidFill>
                  <a:srgbClr val="FFC000"/>
                </a:solidFill>
              </a:rPr>
              <a:t>         </a:t>
            </a:r>
            <a:r>
              <a:rPr lang="pl-PL" sz="3600" dirty="0" smtClean="0">
                <a:solidFill>
                  <a:srgbClr val="00B050"/>
                </a:solidFill>
              </a:rPr>
              <a:t>MENU</a:t>
            </a:r>
            <a:endParaRPr lang="pl-PL" sz="3600" dirty="0">
              <a:solidFill>
                <a:srgbClr val="00B050"/>
              </a:solidFill>
            </a:endParaRPr>
          </a:p>
          <a:p>
            <a:pPr lvl="1"/>
            <a:r>
              <a:rPr lang="pl-PL" dirty="0" smtClean="0">
                <a:solidFill>
                  <a:srgbClr val="FFC000"/>
                </a:solidFill>
              </a:rPr>
              <a:t>20zł - rosół                      </a:t>
            </a:r>
            <a:endParaRPr lang="pl-PL" dirty="0">
              <a:solidFill>
                <a:srgbClr val="FFC000"/>
              </a:solidFill>
            </a:endParaRPr>
          </a:p>
          <a:p>
            <a:pPr lvl="1"/>
            <a:r>
              <a:rPr lang="pl-PL" dirty="0">
                <a:solidFill>
                  <a:srgbClr val="FFC000"/>
                </a:solidFill>
              </a:rPr>
              <a:t>28 </a:t>
            </a:r>
            <a:r>
              <a:rPr lang="pl-PL" dirty="0" smtClean="0">
                <a:solidFill>
                  <a:srgbClr val="FFC000"/>
                </a:solidFill>
              </a:rPr>
              <a:t>zł - kotlet schabowy</a:t>
            </a:r>
            <a:endParaRPr lang="pl-PL" dirty="0">
              <a:solidFill>
                <a:srgbClr val="FFC000"/>
              </a:solidFill>
            </a:endParaRPr>
          </a:p>
          <a:p>
            <a:pPr lvl="1"/>
            <a:r>
              <a:rPr lang="pl-PL" dirty="0">
                <a:solidFill>
                  <a:srgbClr val="FFC000"/>
                </a:solidFill>
              </a:rPr>
              <a:t>5zł </a:t>
            </a:r>
            <a:r>
              <a:rPr lang="pl-PL" dirty="0" smtClean="0">
                <a:solidFill>
                  <a:srgbClr val="FFC000"/>
                </a:solidFill>
              </a:rPr>
              <a:t> -   surówka</a:t>
            </a:r>
            <a:endParaRPr lang="pl-PL" dirty="0">
              <a:solidFill>
                <a:srgbClr val="FFC000"/>
              </a:solidFill>
            </a:endParaRPr>
          </a:p>
          <a:p>
            <a:pPr lvl="1"/>
            <a:r>
              <a:rPr lang="pl-PL" dirty="0">
                <a:solidFill>
                  <a:srgbClr val="FFC000"/>
                </a:solidFill>
              </a:rPr>
              <a:t>18zł – </a:t>
            </a:r>
            <a:r>
              <a:rPr lang="pl-PL" dirty="0" smtClean="0">
                <a:solidFill>
                  <a:srgbClr val="FFC000"/>
                </a:solidFill>
              </a:rPr>
              <a:t>pucharek </a:t>
            </a:r>
            <a:r>
              <a:rPr lang="pl-PL" dirty="0">
                <a:solidFill>
                  <a:srgbClr val="FFC000"/>
                </a:solidFill>
              </a:rPr>
              <a:t>lodowy</a:t>
            </a:r>
          </a:p>
          <a:p>
            <a:pPr lvl="1"/>
            <a:r>
              <a:rPr lang="pl-PL" dirty="0">
                <a:solidFill>
                  <a:srgbClr val="FFC000"/>
                </a:solidFill>
              </a:rPr>
              <a:t>7zł – </a:t>
            </a:r>
            <a:r>
              <a:rPr lang="pl-PL" dirty="0" smtClean="0">
                <a:solidFill>
                  <a:srgbClr val="FFC000"/>
                </a:solidFill>
              </a:rPr>
              <a:t>   kompot</a:t>
            </a:r>
            <a:endParaRPr lang="pl-PL" dirty="0">
              <a:solidFill>
                <a:srgbClr val="FFC000"/>
              </a:solidFill>
            </a:endParaRPr>
          </a:p>
          <a:p>
            <a:pPr lvl="1"/>
            <a:endParaRPr lang="pl-PL" dirty="0">
              <a:solidFill>
                <a:srgbClr val="FFC000"/>
              </a:solidFill>
            </a:endParaRPr>
          </a:p>
          <a:p>
            <a:pPr marL="457200" lvl="1" indent="0">
              <a:buNone/>
            </a:pPr>
            <a:r>
              <a:rPr lang="pl-PL" dirty="0">
                <a:solidFill>
                  <a:srgbClr val="00B050"/>
                </a:solidFill>
              </a:rPr>
              <a:t>              </a:t>
            </a:r>
            <a:r>
              <a:rPr lang="pl-PL" dirty="0" smtClean="0">
                <a:solidFill>
                  <a:srgbClr val="00B050"/>
                </a:solidFill>
              </a:rPr>
              <a:t>Złożone zamówienia  </a:t>
            </a:r>
          </a:p>
          <a:p>
            <a:pPr marL="457200" lvl="1" indent="0">
              <a:buNone/>
            </a:pPr>
            <a:endParaRPr lang="pl-PL" dirty="0">
              <a:solidFill>
                <a:srgbClr val="0070C0"/>
              </a:solidFill>
            </a:endParaRP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accent1"/>
                </a:solidFill>
              </a:rPr>
              <a:t> 12 rosołów                         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accent1"/>
                </a:solidFill>
              </a:rPr>
              <a:t>12 kotletów schabowych</a:t>
            </a:r>
            <a:endParaRPr lang="pl-PL" dirty="0">
              <a:solidFill>
                <a:schemeClr val="accent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accent1"/>
                </a:solidFill>
              </a:rPr>
              <a:t>12surówek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accent1"/>
                </a:solidFill>
              </a:rPr>
              <a:t>12 pucharków </a:t>
            </a:r>
            <a:r>
              <a:rPr lang="pl-PL" sz="2300" dirty="0">
                <a:solidFill>
                  <a:schemeClr val="accent1"/>
                </a:solidFill>
              </a:rPr>
              <a:t>lodowych                            </a:t>
            </a:r>
            <a:r>
              <a:rPr lang="pl-PL" sz="5100" dirty="0">
                <a:solidFill>
                  <a:schemeClr val="accent1"/>
                </a:solidFill>
              </a:rPr>
              <a:t> 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pl-PL" dirty="0" smtClean="0">
                <a:solidFill>
                  <a:schemeClr val="accent1"/>
                </a:solidFill>
              </a:rPr>
              <a:t>12 kompotów                                     </a:t>
            </a:r>
            <a:r>
              <a:rPr lang="pl-PL" sz="3400" dirty="0" smtClean="0">
                <a:solidFill>
                  <a:srgbClr val="FF0000"/>
                </a:solidFill>
              </a:rPr>
              <a:t>suma: 936 zł </a:t>
            </a:r>
          </a:p>
          <a:p>
            <a:pPr marL="457200" lvl="1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20zł x 12=240zł</a:t>
            </a:r>
            <a:endParaRPr lang="pl-PL" sz="3400" dirty="0" smtClean="0">
              <a:solidFill>
                <a:schemeClr val="accent1"/>
              </a:solidFill>
            </a:endParaRPr>
          </a:p>
          <a:p>
            <a:pPr marL="457200" lvl="1" indent="0">
              <a:buNone/>
            </a:pPr>
            <a:r>
              <a:rPr lang="pl-PL" dirty="0" smtClean="0">
                <a:solidFill>
                  <a:schemeClr val="accent1"/>
                </a:solidFill>
              </a:rPr>
              <a:t>28zł </a:t>
            </a:r>
            <a:r>
              <a:rPr lang="pl-PL" dirty="0">
                <a:solidFill>
                  <a:schemeClr val="accent1"/>
                </a:solidFill>
              </a:rPr>
              <a:t>x 12=336zł</a:t>
            </a:r>
          </a:p>
          <a:p>
            <a:pPr marL="457200" lvl="1" indent="0">
              <a:buNone/>
            </a:pPr>
            <a:r>
              <a:rPr lang="pl-PL" dirty="0">
                <a:solidFill>
                  <a:schemeClr val="accent1"/>
                </a:solidFill>
              </a:rPr>
              <a:t>5zł x 12 =60zł</a:t>
            </a:r>
          </a:p>
          <a:p>
            <a:pPr marL="457200" lvl="1" indent="0">
              <a:buNone/>
            </a:pPr>
            <a:r>
              <a:rPr lang="pl-PL" dirty="0">
                <a:solidFill>
                  <a:schemeClr val="accent1"/>
                </a:solidFill>
              </a:rPr>
              <a:t>18zł x 12=216zł</a:t>
            </a:r>
          </a:p>
          <a:p>
            <a:pPr marL="457200" lvl="1" indent="0">
              <a:buNone/>
            </a:pPr>
            <a:r>
              <a:rPr lang="pl-PL" dirty="0">
                <a:solidFill>
                  <a:schemeClr val="accent1"/>
                </a:solidFill>
              </a:rPr>
              <a:t>7zł x 12=84zł</a:t>
            </a:r>
          </a:p>
          <a:p>
            <a:pPr marL="457200" lvl="1" indent="0">
              <a:buNone/>
            </a:pPr>
            <a:endParaRPr lang="pl-PL" dirty="0">
              <a:solidFill>
                <a:srgbClr val="3333CC"/>
              </a:solidFill>
            </a:endParaRPr>
          </a:p>
        </p:txBody>
      </p:sp>
      <p:pic>
        <p:nvPicPr>
          <p:cNvPr id="4098" name="Picture 2" descr="Gastronomia - ENERGYLANDIA - Rodzinny Park Rozrywki w Zatorze">
            <a:extLst>
              <a:ext uri="{FF2B5EF4-FFF2-40B4-BE49-F238E27FC236}">
                <a16:creationId xmlns:a16="http://schemas.microsoft.com/office/drawing/2014/main" id="{86C7249F-7F75-F9FD-C53B-8D4E1CDFE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993" y="126149"/>
            <a:ext cx="2582008" cy="320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Gastronomia - ENERGYLANDIA - Rodzinny Park Rozrywki w Zatorze">
            <a:extLst>
              <a:ext uri="{FF2B5EF4-FFF2-40B4-BE49-F238E27FC236}">
                <a16:creationId xmlns:a16="http://schemas.microsoft.com/office/drawing/2014/main" id="{728B4585-D9FA-CEA3-5D8D-2813CE2C4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994" y="3829417"/>
            <a:ext cx="2582006" cy="296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isneyland Park - zobacz opis restauracji usytuowanych w Disneyland Park">
            <a:extLst>
              <a:ext uri="{FF2B5EF4-FFF2-40B4-BE49-F238E27FC236}">
                <a16:creationId xmlns:a16="http://schemas.microsoft.com/office/drawing/2014/main" id="{7F24C5A9-68F1-6325-879C-D658F19DB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3042139"/>
            <a:ext cx="2854936" cy="381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Menu Kolorowy Rysunek Zabawny Napis. Ilustracja Wektor - Ilustracja  złożonej z aplikacja, tablica: 202800818">
            <a:extLst>
              <a:ext uri="{FF2B5EF4-FFF2-40B4-BE49-F238E27FC236}">
                <a16:creationId xmlns:a16="http://schemas.microsoft.com/office/drawing/2014/main" id="{1A74B67F-C085-39D5-77D6-8D9903FB1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55" y="198333"/>
            <a:ext cx="3098558" cy="2843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80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6CED31-A97C-AB74-0C87-D37FFFFE2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770" y="1872762"/>
            <a:ext cx="10515600" cy="949568"/>
          </a:xfrm>
        </p:spPr>
        <p:txBody>
          <a:bodyPr>
            <a:normAutofit/>
          </a:bodyPr>
          <a:lstStyle/>
          <a:p>
            <a:pPr algn="r"/>
            <a:r>
              <a:rPr lang="pl-PL" sz="4000" b="1" dirty="0"/>
              <a:t>Podwieczorek urodzinowy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BE2372C-6B03-8100-ECD5-B785500E3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630" y="2822331"/>
            <a:ext cx="6131169" cy="403566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dirty="0"/>
              <a:t>Tort -200zł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1pikolo-15zł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dirty="0" smtClean="0"/>
              <a:t>15zł </a:t>
            </a:r>
            <a:r>
              <a:rPr lang="pl-PL" dirty="0"/>
              <a:t>x 3 =</a:t>
            </a:r>
            <a:r>
              <a:rPr lang="pl-PL" dirty="0" smtClean="0"/>
              <a:t>45zł</a:t>
            </a:r>
            <a:endParaRPr lang="pl-PL" dirty="0"/>
          </a:p>
          <a:p>
            <a:pPr>
              <a:buFont typeface="Wingdings" panose="05000000000000000000" pitchFamily="2" charset="2"/>
              <a:buChar char="Ø"/>
            </a:pPr>
            <a:r>
              <a:rPr lang="pl-PL" dirty="0" smtClean="0"/>
              <a:t> 3pikola </a:t>
            </a:r>
            <a:r>
              <a:rPr lang="pl-PL" dirty="0"/>
              <a:t>– </a:t>
            </a:r>
            <a:r>
              <a:rPr lang="pl-PL" dirty="0" smtClean="0"/>
              <a:t>45zł</a:t>
            </a:r>
            <a:endParaRPr lang="pl-PL" dirty="0"/>
          </a:p>
          <a:p>
            <a:pPr marL="0" indent="0">
              <a:buNone/>
            </a:pPr>
            <a:r>
              <a:rPr lang="pl-PL" smtClean="0"/>
              <a:t>200zł+45zł=245zł</a:t>
            </a: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     Cena </a:t>
            </a:r>
            <a:r>
              <a:rPr lang="pl-PL" dirty="0" smtClean="0"/>
              <a:t>podwieczorka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              </a:t>
            </a:r>
            <a:r>
              <a:rPr lang="pl-PL" dirty="0">
                <a:solidFill>
                  <a:srgbClr val="FF0000"/>
                </a:solidFill>
              </a:rPr>
              <a:t>245zł</a:t>
            </a:r>
          </a:p>
          <a:p>
            <a:pPr marL="0" indent="0">
              <a:buNone/>
            </a:pPr>
            <a:r>
              <a:rPr lang="pl-PL" dirty="0"/>
              <a:t>               </a:t>
            </a:r>
          </a:p>
        </p:txBody>
      </p:sp>
      <p:pic>
        <p:nvPicPr>
          <p:cNvPr id="9226" name="Picture 10" descr="Miś na roczek tort z misiem tort na roczek - torty dla dzieci ZUFI tort na  pierwsze urodziny">
            <a:extLst>
              <a:ext uri="{FF2B5EF4-FFF2-40B4-BE49-F238E27FC236}">
                <a16:creationId xmlns:a16="http://schemas.microsoft.com/office/drawing/2014/main" id="{057E2E10-2108-BC3C-742E-70913EB12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929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Konfeti Stockowych Ilustracji, Wektorów &amp; Klipartów – (17 Stock  Illustrations)">
            <a:extLst>
              <a:ext uri="{FF2B5EF4-FFF2-40B4-BE49-F238E27FC236}">
                <a16:creationId xmlns:a16="http://schemas.microsoft.com/office/drawing/2014/main" id="{AFD9056E-A814-085C-3A2F-05037C0D5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338" y="158262"/>
            <a:ext cx="6327532" cy="187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Konfetti na Wesele - Niska cena na Allegro.pl">
            <a:extLst>
              <a:ext uri="{FF2B5EF4-FFF2-40B4-BE49-F238E27FC236}">
                <a16:creationId xmlns:a16="http://schemas.microsoft.com/office/drawing/2014/main" id="{A66924F6-DAE6-B197-183A-2C0AD2955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441" y="4659924"/>
            <a:ext cx="2992316" cy="2250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Piccolo Blueberry - Inne, Słodkie - Portal Winezja.pl">
            <a:extLst>
              <a:ext uri="{FF2B5EF4-FFF2-40B4-BE49-F238E27FC236}">
                <a16:creationId xmlns:a16="http://schemas.microsoft.com/office/drawing/2014/main" id="{554B6BE2-9D9A-BD84-C68A-A74BBBFCC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205842" y="1671466"/>
            <a:ext cx="805915" cy="298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xmlns:aink="http://schemas.microsoft.com/office/drawing/2016/ink" xmlns="" Requires="p14 aink">
          <p:contentPart p14:bwMode="auto" r:id="rId6">
            <p14:nvContentPartPr>
              <p14:cNvPr id="9" name="Pismo odręczne 8">
                <a:extLst>
                  <a:ext uri="{FF2B5EF4-FFF2-40B4-BE49-F238E27FC236}">
                    <a16:creationId xmlns:a16="http://schemas.microsoft.com/office/drawing/2014/main" id="{E1608A7B-AADD-AD24-B50C-22FBDD3B70D2}"/>
                  </a:ext>
                </a:extLst>
              </p14:cNvPr>
              <p14:cNvContentPartPr/>
              <p14:nvPr/>
            </p14:nvContentPartPr>
            <p14:xfrm>
              <a:off x="12458031" y="-2041920"/>
              <a:ext cx="360" cy="360"/>
            </p14:xfrm>
          </p:contentPart>
        </mc:Choice>
        <mc:Fallback>
          <p:pic>
            <p:nvPicPr>
              <p:cNvPr id="9" name="Pismo odręczne 8">
                <a:extLst>
                  <a:ext uri="{FF2B5EF4-FFF2-40B4-BE49-F238E27FC236}">
                    <a16:creationId xmlns:a16="http://schemas.microsoft.com/office/drawing/2014/main" id="{E1608A7B-AADD-AD24-B50C-22FBDD3B70D2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2440391" y="-2059560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97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FB49C4-8B31-7CD7-376D-C62FCA37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                        </a:t>
            </a:r>
            <a:r>
              <a:rPr lang="pl-PL" sz="7200" dirty="0">
                <a:solidFill>
                  <a:srgbClr val="9900FF"/>
                </a:solidFill>
              </a:rPr>
              <a:t>Pamiątki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9671F5-B805-6098-E561-E49C30BA6C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1704" y="1529861"/>
            <a:ext cx="5974711" cy="5398477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7zł - magnez</a:t>
            </a:r>
            <a:endParaRPr lang="pl-PL" sz="1900" dirty="0">
              <a:solidFill>
                <a:srgbClr val="FF0000"/>
              </a:solidFill>
            </a:endParaRPr>
          </a:p>
          <a:p>
            <a:pPr marL="0" indent="0">
              <a:buFont typeface="Wingdings" pitchFamily="2" charset="2"/>
              <a:buChar char="§"/>
            </a:pPr>
            <a:r>
              <a:rPr lang="pl-PL" sz="1900" dirty="0">
                <a:solidFill>
                  <a:srgbClr val="9900FF"/>
                </a:solidFill>
              </a:rPr>
              <a:t>  </a:t>
            </a:r>
            <a:r>
              <a:rPr lang="pl-PL" sz="1900" dirty="0" smtClean="0">
                <a:solidFill>
                  <a:srgbClr val="9900FF"/>
                </a:solidFill>
              </a:rPr>
              <a:t> 20zł -  koszulka</a:t>
            </a:r>
            <a:endParaRPr lang="pl-PL" sz="1900" dirty="0">
              <a:solidFill>
                <a:srgbClr val="9900FF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 15zł - kubek                                  </a:t>
            </a:r>
            <a:r>
              <a:rPr lang="pl-PL" sz="1900" dirty="0" smtClean="0">
                <a:solidFill>
                  <a:srgbClr val="FF0000"/>
                </a:solidFill>
              </a:rPr>
              <a:t>Zakupione pamiątki</a:t>
            </a:r>
            <a:endParaRPr lang="pl-PL" sz="1900" dirty="0">
              <a:solidFill>
                <a:srgbClr val="9900FF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  7zł - długopis                                    12 kaszkietówek </a:t>
            </a:r>
            <a:endParaRPr lang="pl-PL" sz="1900" dirty="0">
              <a:solidFill>
                <a:srgbClr val="9900FF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  5zł- </a:t>
            </a:r>
            <a:r>
              <a:rPr lang="pl-PL" sz="1900" dirty="0">
                <a:solidFill>
                  <a:srgbClr val="9900FF"/>
                </a:solidFill>
              </a:rPr>
              <a:t>naklejka                                 </a:t>
            </a:r>
            <a:r>
              <a:rPr lang="pl-PL" sz="1900" dirty="0" smtClean="0">
                <a:solidFill>
                  <a:srgbClr val="9900FF"/>
                </a:solidFill>
              </a:rPr>
              <a:t>     12 </a:t>
            </a:r>
            <a:r>
              <a:rPr lang="pl-PL" sz="1900" dirty="0">
                <a:solidFill>
                  <a:srgbClr val="9900FF"/>
                </a:solidFill>
              </a:rPr>
              <a:t>naklejek   </a:t>
            </a:r>
          </a:p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 10zł - zdjęcia                                       12 zdjęć</a:t>
            </a:r>
            <a:endParaRPr lang="pl-PL" sz="1900" dirty="0">
              <a:solidFill>
                <a:srgbClr val="9900FF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20zł - </a:t>
            </a:r>
            <a:r>
              <a:rPr lang="pl-PL" sz="1900" dirty="0">
                <a:solidFill>
                  <a:srgbClr val="9900FF"/>
                </a:solidFill>
              </a:rPr>
              <a:t>kaszkietówka                     </a:t>
            </a:r>
            <a:r>
              <a:rPr lang="pl-PL" sz="1900" dirty="0" smtClean="0">
                <a:solidFill>
                  <a:srgbClr val="9900FF"/>
                </a:solidFill>
              </a:rPr>
              <a:t>        12 </a:t>
            </a:r>
            <a:r>
              <a:rPr lang="pl-PL" sz="1900" dirty="0">
                <a:solidFill>
                  <a:srgbClr val="9900FF"/>
                </a:solidFill>
              </a:rPr>
              <a:t>magnesów</a:t>
            </a:r>
          </a:p>
          <a:p>
            <a:pPr>
              <a:buFont typeface="Wingdings" pitchFamily="2" charset="2"/>
              <a:buChar char="§"/>
            </a:pPr>
            <a:r>
              <a:rPr lang="pl-PL" sz="1900" dirty="0" smtClean="0">
                <a:solidFill>
                  <a:srgbClr val="9900FF"/>
                </a:solidFill>
              </a:rPr>
              <a:t>35zł - maskotka  </a:t>
            </a:r>
            <a:endParaRPr lang="pl-PL" sz="1900" dirty="0">
              <a:solidFill>
                <a:srgbClr val="9900FF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endParaRPr lang="pl-PL" sz="2400" dirty="0"/>
          </a:p>
          <a:p>
            <a:pPr marL="0" indent="0">
              <a:buNone/>
            </a:pPr>
            <a:r>
              <a:rPr lang="pl-PL" sz="2200" dirty="0">
                <a:solidFill>
                  <a:srgbClr val="33CC33"/>
                </a:solidFill>
              </a:rPr>
              <a:t>    20zł x 12=240 zł                          5zł  x </a:t>
            </a:r>
            <a:r>
              <a:rPr lang="pl-PL" sz="2200" dirty="0" smtClean="0">
                <a:solidFill>
                  <a:srgbClr val="33CC33"/>
                </a:solidFill>
              </a:rPr>
              <a:t>12=60zł</a:t>
            </a:r>
            <a:endParaRPr lang="pl-PL" sz="2200" dirty="0">
              <a:solidFill>
                <a:srgbClr val="33CC33"/>
              </a:solidFill>
            </a:endParaRPr>
          </a:p>
          <a:p>
            <a:pPr marL="0" indent="0">
              <a:buNone/>
            </a:pPr>
            <a:r>
              <a:rPr lang="pl-PL" sz="2200" dirty="0">
                <a:solidFill>
                  <a:srgbClr val="33CC33"/>
                </a:solidFill>
              </a:rPr>
              <a:t>     10zł x 12=120zł                        </a:t>
            </a:r>
            <a:r>
              <a:rPr lang="pl-PL" sz="2200" dirty="0" smtClean="0">
                <a:solidFill>
                  <a:srgbClr val="33CC33"/>
                </a:solidFill>
              </a:rPr>
              <a:t>  7zl </a:t>
            </a:r>
            <a:r>
              <a:rPr lang="pl-PL" sz="2200" dirty="0">
                <a:solidFill>
                  <a:srgbClr val="33CC33"/>
                </a:solidFill>
              </a:rPr>
              <a:t>x </a:t>
            </a:r>
            <a:r>
              <a:rPr lang="pl-PL" sz="2200" dirty="0" smtClean="0">
                <a:solidFill>
                  <a:srgbClr val="33CC33"/>
                </a:solidFill>
              </a:rPr>
              <a:t>12=84zł</a:t>
            </a:r>
          </a:p>
          <a:p>
            <a:pPr marL="0" indent="0">
              <a:buNone/>
            </a:pPr>
            <a:endParaRPr lang="pl-PL" sz="2200" dirty="0">
              <a:solidFill>
                <a:srgbClr val="33CC33"/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</a:rPr>
              <a:t>                             </a:t>
            </a:r>
            <a:r>
              <a:rPr lang="pl-PL" sz="2000" b="1" dirty="0" smtClean="0">
                <a:solidFill>
                  <a:srgbClr val="FF0000"/>
                </a:solidFill>
              </a:rPr>
              <a:t>SUMA : 504zł</a:t>
            </a:r>
            <a:endParaRPr lang="pl-PL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0000"/>
                </a:solidFill>
              </a:rPr>
              <a:t>                              </a:t>
            </a:r>
          </a:p>
          <a:p>
            <a:pPr marL="0" indent="0">
              <a:buNone/>
            </a:pPr>
            <a:endParaRPr lang="pl-PL" sz="3200" dirty="0">
              <a:solidFill>
                <a:srgbClr val="3333CC"/>
              </a:solidFill>
            </a:endParaRPr>
          </a:p>
          <a:p>
            <a:pPr marL="0" indent="0">
              <a:buNone/>
            </a:pPr>
            <a:endParaRPr lang="pl-PL" sz="3200" dirty="0">
              <a:solidFill>
                <a:srgbClr val="3333CC"/>
              </a:solidFill>
            </a:endParaRPr>
          </a:p>
        </p:txBody>
      </p:sp>
      <p:pic>
        <p:nvPicPr>
          <p:cNvPr id="6146" name="Picture 2" descr="MAGNES METALOWY ENERGYLANDIA - Sklep Energylandia">
            <a:extLst>
              <a:ext uri="{FF2B5EF4-FFF2-40B4-BE49-F238E27FC236}">
                <a16:creationId xmlns:a16="http://schemas.microsoft.com/office/drawing/2014/main" id="{B86A5F32-EAFD-4C84-08C5-553BED86E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092" y="21247"/>
            <a:ext cx="3336342" cy="301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askotka Energuś | Sklep Energylandia">
            <a:extLst>
              <a:ext uri="{FF2B5EF4-FFF2-40B4-BE49-F238E27FC236}">
                <a16:creationId xmlns:a16="http://schemas.microsoft.com/office/drawing/2014/main" id="{5516C4A5-28D2-43F2-8894-6BD6A9A3A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62" y="3338390"/>
            <a:ext cx="2337655" cy="280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NiePerfekcyjna Kura Domowa: Gadżety od EnrgyLandii">
            <a:extLst>
              <a:ext uri="{FF2B5EF4-FFF2-40B4-BE49-F238E27FC236}">
                <a16:creationId xmlns:a16="http://schemas.microsoft.com/office/drawing/2014/main" id="{AB4E0945-A5DE-1CCD-5805-C36ECBD7D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600" y="341678"/>
            <a:ext cx="3356653" cy="201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T-shirt dziecięcy rodzinka | Sklep Energylandia">
            <a:extLst>
              <a:ext uri="{FF2B5EF4-FFF2-40B4-BE49-F238E27FC236}">
                <a16:creationId xmlns:a16="http://schemas.microsoft.com/office/drawing/2014/main" id="{6B7EE055-CEA8-C277-1F66-3FF59118EB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532" y="3029060"/>
            <a:ext cx="2907461" cy="290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66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6E9EC0-E8E9-F5EB-D526-BED8487EE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029" y="1058405"/>
            <a:ext cx="3962867" cy="200622"/>
          </a:xfrm>
        </p:spPr>
        <p:txBody>
          <a:bodyPr>
            <a:normAutofit fontScale="90000"/>
          </a:bodyPr>
          <a:lstStyle/>
          <a:p>
            <a:r>
              <a:rPr lang="pl-PL" dirty="0"/>
              <a:t>                     Rozrywka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C7F69-4CBB-FA36-E996-6C133240F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2316" y="2278571"/>
            <a:ext cx="10515600" cy="4351338"/>
          </a:xfrm>
        </p:spPr>
        <p:txBody>
          <a:bodyPr/>
          <a:lstStyle/>
          <a:p>
            <a:r>
              <a:rPr lang="pl-PL" dirty="0"/>
              <a:t>X                                                       b</a:t>
            </a:r>
          </a:p>
        </p:txBody>
      </p:sp>
      <p:pic>
        <p:nvPicPr>
          <p:cNvPr id="7170" name="Picture 2" descr="Atrakcje turystyczne dla rodzin z dziećmi w Małopolsce | Energylandia">
            <a:extLst>
              <a:ext uri="{FF2B5EF4-FFF2-40B4-BE49-F238E27FC236}">
                <a16:creationId xmlns:a16="http://schemas.microsoft.com/office/drawing/2014/main" id="{7A476906-E489-B533-8BF8-89BFC5F2D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43961"/>
            <a:ext cx="4261337" cy="347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WIDEO] Energylandia - pierwszy polski tematyczny park rozrywki -  Aktualności - Parkmania.pl">
            <a:extLst>
              <a:ext uri="{FF2B5EF4-FFF2-40B4-BE49-F238E27FC236}">
                <a16:creationId xmlns:a16="http://schemas.microsoft.com/office/drawing/2014/main" id="{BFB6A84D-CC1D-2298-4455-543EA74FF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29001"/>
            <a:ext cx="4273062" cy="350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OP 5 najszybszych Roller Coasterów w Energylandii! Nr 2 to absolutny hit!  - Beskidzka24.pl - Regionalny Portal: Bielsko-Biała, Cieszyn, Żywiec,  Czechowice, Sucha Beskidzka, Wadowice">
            <a:extLst>
              <a:ext uri="{FF2B5EF4-FFF2-40B4-BE49-F238E27FC236}">
                <a16:creationId xmlns:a16="http://schemas.microsoft.com/office/drawing/2014/main" id="{82F60F3B-3B1D-C71C-C3DA-FCE6BC02B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661" y="-18792"/>
            <a:ext cx="4261337" cy="319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Energylandia | Atrakcje Wadowice">
            <a:extLst>
              <a:ext uri="{FF2B5EF4-FFF2-40B4-BE49-F238E27FC236}">
                <a16:creationId xmlns:a16="http://schemas.microsoft.com/office/drawing/2014/main" id="{245634F6-8707-24D4-68F5-0B3EEEC6C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871" y="3213234"/>
            <a:ext cx="4270129" cy="368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Park rozrywki Energylandia | Inne atrakcje Zator | NaWycieczke.pl">
            <a:extLst>
              <a:ext uri="{FF2B5EF4-FFF2-40B4-BE49-F238E27FC236}">
                <a16:creationId xmlns:a16="http://schemas.microsoft.com/office/drawing/2014/main" id="{D8B734E0-83B3-1659-0CBE-0589C2CCA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174" y="3117979"/>
            <a:ext cx="4341824" cy="374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Bajkolandia - ENERGYLANDIA - Rodzinny Park Rozrywki w Zatorze">
            <a:extLst>
              <a:ext uri="{FF2B5EF4-FFF2-40B4-BE49-F238E27FC236}">
                <a16:creationId xmlns:a16="http://schemas.microsoft.com/office/drawing/2014/main" id="{45D8E362-FE69-774A-E06D-8B6972297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568" y="3598964"/>
            <a:ext cx="3660531" cy="335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Energylandia atrakcje dla dzieci rodzinny park rozrywki | Dzieciochatki.pl">
            <a:extLst>
              <a:ext uri="{FF2B5EF4-FFF2-40B4-BE49-F238E27FC236}">
                <a16:creationId xmlns:a16="http://schemas.microsoft.com/office/drawing/2014/main" id="{3E36FE6E-DF70-F5C3-9B9A-A47200042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90" y="1698877"/>
            <a:ext cx="3761083" cy="191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Speed - ENERGYLANDIA - Rodzinny Park Rozrywki w Zatorze">
            <a:extLst>
              <a:ext uri="{FF2B5EF4-FFF2-40B4-BE49-F238E27FC236}">
                <a16:creationId xmlns:a16="http://schemas.microsoft.com/office/drawing/2014/main" id="{1790C890-2723-D0E7-CBC8-D1AF744CF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490" y="-632882"/>
            <a:ext cx="3761083" cy="172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20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149E32-00B7-B090-5110-AA9EA0E52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                     </a:t>
            </a:r>
            <a:r>
              <a:rPr lang="pl-PL" sz="2000" b="1" dirty="0" smtClean="0">
                <a:latin typeface="+mn-lt"/>
              </a:rPr>
              <a:t>PODSUMOWANIE KOSZTÓW WYCIECZKI</a:t>
            </a:r>
            <a:endParaRPr lang="pl-PL" sz="2000" b="1" dirty="0">
              <a:latin typeface="+mn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49787E6-67F6-290A-4039-B294082C8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823" y="1191977"/>
            <a:ext cx="10289177" cy="5794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/>
              <a:t>TRANSPORT DLA 12 OSÓB :</a:t>
            </a:r>
          </a:p>
          <a:p>
            <a:pPr marL="0" indent="0">
              <a:buNone/>
            </a:pPr>
            <a:r>
              <a:rPr lang="pl-PL" sz="1800" b="1" dirty="0"/>
              <a:t>2390zł</a:t>
            </a:r>
          </a:p>
          <a:p>
            <a:pPr marL="0" indent="0">
              <a:buNone/>
            </a:pPr>
            <a:r>
              <a:rPr lang="pl-PL" sz="1800" dirty="0"/>
              <a:t>KOSZT WSZYSTKICH BILETÓW :</a:t>
            </a:r>
          </a:p>
          <a:p>
            <a:pPr marL="0" indent="0">
              <a:buNone/>
            </a:pPr>
            <a:r>
              <a:rPr lang="pl-PL" sz="1800" dirty="0"/>
              <a:t>1290zł+358zł=</a:t>
            </a:r>
            <a:r>
              <a:rPr lang="pl-PL" sz="1800" b="1" dirty="0"/>
              <a:t>1648zł</a:t>
            </a:r>
          </a:p>
          <a:p>
            <a:pPr marL="0" indent="0">
              <a:buNone/>
            </a:pPr>
            <a:r>
              <a:rPr lang="pl-PL" sz="1800" dirty="0"/>
              <a:t>OBIAD </a:t>
            </a:r>
            <a:r>
              <a:rPr lang="pl-PL" sz="1800" dirty="0" smtClean="0"/>
              <a:t>:</a:t>
            </a:r>
            <a:endParaRPr lang="pl-PL" sz="1800" dirty="0"/>
          </a:p>
          <a:p>
            <a:pPr marL="0" indent="0">
              <a:buNone/>
            </a:pPr>
            <a:r>
              <a:rPr lang="pl-PL" sz="1800" b="1" dirty="0"/>
              <a:t>936zł</a:t>
            </a:r>
          </a:p>
          <a:p>
            <a:pPr marL="0" indent="0">
              <a:buNone/>
            </a:pPr>
            <a:r>
              <a:rPr lang="pl-PL" sz="1800" dirty="0"/>
              <a:t>KOSZT PAMIĄTEK:</a:t>
            </a:r>
          </a:p>
          <a:p>
            <a:pPr marL="0" indent="0">
              <a:buNone/>
            </a:pPr>
            <a:r>
              <a:rPr lang="pl-PL" sz="1800" b="1" dirty="0"/>
              <a:t>504zł</a:t>
            </a:r>
          </a:p>
          <a:p>
            <a:pPr marL="0" indent="0">
              <a:buNone/>
            </a:pPr>
            <a:r>
              <a:rPr lang="pl-PL" sz="1800" dirty="0"/>
              <a:t>PODWIECZOREK URODZINOWY:</a:t>
            </a:r>
          </a:p>
          <a:p>
            <a:pPr marL="0" indent="0">
              <a:buNone/>
            </a:pPr>
            <a:r>
              <a:rPr lang="pl-PL" sz="1800" b="1" dirty="0"/>
              <a:t>245zł</a:t>
            </a:r>
          </a:p>
          <a:p>
            <a:pPr marL="0" indent="0">
              <a:buNone/>
            </a:pPr>
            <a:r>
              <a:rPr lang="pl-PL" sz="1800" dirty="0" smtClean="0"/>
              <a:t>ŁĄCZNA </a:t>
            </a:r>
            <a:r>
              <a:rPr lang="pl-PL" sz="1800" dirty="0"/>
              <a:t>KWOTA WYJAZDU:</a:t>
            </a:r>
          </a:p>
          <a:p>
            <a:pPr marL="0" indent="0">
              <a:buNone/>
            </a:pPr>
            <a:r>
              <a:rPr lang="pl-PL" sz="1800" dirty="0"/>
              <a:t>2390zł+1648zl+ 936zł+504zł+245zł=</a:t>
            </a:r>
          </a:p>
          <a:p>
            <a:pPr marL="0" indent="0">
              <a:buNone/>
            </a:pPr>
            <a:r>
              <a:rPr lang="pl-PL" sz="1800" dirty="0"/>
              <a:t>=</a:t>
            </a:r>
            <a:r>
              <a:rPr lang="pl-PL" sz="1800" b="1" dirty="0">
                <a:solidFill>
                  <a:srgbClr val="FF0000"/>
                </a:solidFill>
              </a:rPr>
              <a:t>5723zł</a:t>
            </a:r>
          </a:p>
        </p:txBody>
      </p:sp>
      <p:pic>
        <p:nvPicPr>
          <p:cNvPr id="8194" name="Picture 2" descr="Saugus Dental : New Patient Forms">
            <a:extLst>
              <a:ext uri="{FF2B5EF4-FFF2-40B4-BE49-F238E27FC236}">
                <a16:creationId xmlns:a16="http://schemas.microsoft.com/office/drawing/2014/main" id="{3B47AAC4-970C-FEF6-483F-75EB8756D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26" y="3988858"/>
            <a:ext cx="2999595" cy="26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Powstanie nowy park rozrywki">
            <a:extLst>
              <a:ext uri="{FF2B5EF4-FFF2-40B4-BE49-F238E27FC236}">
                <a16:creationId xmlns:a16="http://schemas.microsoft.com/office/drawing/2014/main" id="{3FCFB2AE-65FC-5BCF-6B88-D5C760143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382" y="10867"/>
            <a:ext cx="4215618" cy="263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Energylandia atrakcje dla dzieci rodzinny park rozrywki | Dzieciochatki.pl">
            <a:extLst>
              <a:ext uri="{FF2B5EF4-FFF2-40B4-BE49-F238E27FC236}">
                <a16:creationId xmlns:a16="http://schemas.microsoft.com/office/drawing/2014/main" id="{53EEE0DC-B9C2-F313-6D7E-8C1913810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382" y="2642382"/>
            <a:ext cx="4215618" cy="421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Świecąca korona urodzinowa - Wszystkiego najlepszego | ShipGratis.eu">
            <a:extLst>
              <a:ext uri="{FF2B5EF4-FFF2-40B4-BE49-F238E27FC236}">
                <a16:creationId xmlns:a16="http://schemas.microsoft.com/office/drawing/2014/main" id="{E1FFCEF0-F64A-41A2-B55F-BCE01513E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541"/>
            <a:ext cx="1266518" cy="126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90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3386</TotalTime>
  <Words>237</Words>
  <Application>Microsoft Office PowerPoint</Application>
  <PresentationFormat>Panoramiczny</PresentationFormat>
  <Paragraphs>83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4" baseType="lpstr">
      <vt:lpstr>Arial</vt:lpstr>
      <vt:lpstr>Arial</vt:lpstr>
      <vt:lpstr>Calibri</vt:lpstr>
      <vt:lpstr>Calibri Light</vt:lpstr>
      <vt:lpstr>Courier New</vt:lpstr>
      <vt:lpstr>Wingdings</vt:lpstr>
      <vt:lpstr>Motyw pakietu Office</vt:lpstr>
      <vt:lpstr>Urodzinowa wycieczka do Energylandii</vt:lpstr>
      <vt:lpstr>                         Energylandia </vt:lpstr>
      <vt:lpstr>      Obiad w Energylandii</vt:lpstr>
      <vt:lpstr>Podwieczorek urodzinowy</vt:lpstr>
      <vt:lpstr>                          Pamiątki</vt:lpstr>
      <vt:lpstr>                     Rozrywka</vt:lpstr>
      <vt:lpstr>                     PODSUMOWANIE KOSZTÓW WYCIECZKI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 urodzinowa  do Energylandia</dc:title>
  <dc:creator>Dariusz Mędrek</dc:creator>
  <cp:lastModifiedBy>Dyrektor</cp:lastModifiedBy>
  <cp:revision>47</cp:revision>
  <dcterms:created xsi:type="dcterms:W3CDTF">2023-01-27T16:29:39Z</dcterms:created>
  <dcterms:modified xsi:type="dcterms:W3CDTF">2023-02-09T13:01:25Z</dcterms:modified>
</cp:coreProperties>
</file>